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4" r:id="rId5"/>
    <p:sldId id="259" r:id="rId6"/>
    <p:sldId id="275" r:id="rId7"/>
    <p:sldId id="260" r:id="rId8"/>
    <p:sldId id="266" r:id="rId9"/>
    <p:sldId id="270" r:id="rId10"/>
    <p:sldId id="276" r:id="rId11"/>
    <p:sldId id="269" r:id="rId12"/>
    <p:sldId id="268" r:id="rId13"/>
    <p:sldId id="271" r:id="rId14"/>
    <p:sldId id="264" r:id="rId15"/>
    <p:sldId id="262" r:id="rId16"/>
    <p:sldId id="26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974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EA4976E-20CA-4FDA-9E2A-804E97A775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BE77177-A8DA-4DA3-83F8-534808138282}" type="datetimeFigureOut">
              <a:rPr lang="en-US" smtClean="0"/>
              <a:t>10/5/2023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EC6DE-F726-0594-C314-3FA91A55D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568" y="1657007"/>
            <a:ext cx="9144000" cy="2387600"/>
          </a:xfrm>
        </p:spPr>
        <p:txBody>
          <a:bodyPr/>
          <a:lstStyle/>
          <a:p>
            <a:pPr algn="ctr"/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SẮP XẾP NGOẠI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(External Sort)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0F30AE3-5C8F-E210-0E79-953507BAB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1643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Trưởng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nhóm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Hoàng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Duy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 22520358)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  <a:p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Thành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viên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: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Nguyễn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Anh </a:t>
            </a:r>
            <a:r>
              <a:rPr lang="en-US" sz="2400" b="1" dirty="0" err="1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Hải</a:t>
            </a:r>
            <a:r>
              <a:rPr lang="en-US" sz="2400" b="1" dirty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</a:t>
            </a:r>
            <a:r>
              <a:rPr lang="en-US" sz="2400" b="1" dirty="0" err="1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Ngọc</a:t>
            </a:r>
            <a:r>
              <a:rPr lang="en-US" sz="2400" b="1" dirty="0" smtClean="0">
                <a:latin typeface="Cascadia Code Light" pitchFamily="49" charset="0"/>
                <a:ea typeface="Cascadia Code Light" pitchFamily="49" charset="0"/>
                <a:cs typeface="Cascadia Code Light" pitchFamily="49" charset="0"/>
              </a:rPr>
              <a:t> (MSSV:22520955)</a:t>
            </a:r>
            <a:endParaRPr lang="en-US" sz="2400" b="1" dirty="0">
              <a:latin typeface="Cascadia Code Light" pitchFamily="49" charset="0"/>
              <a:ea typeface="Cascadia Code Light" pitchFamily="49" charset="0"/>
              <a:cs typeface="Cascadia Code Light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4B2071-02E5-66B8-23A9-2E6EA8A0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0" y="140541"/>
            <a:ext cx="1338146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8617" y="340476"/>
            <a:ext cx="8197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học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Cấu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trúc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dữ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liệu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và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giải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thuật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nâng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cao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Mã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môn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CS523</a:t>
            </a:r>
          </a:p>
          <a:p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Giảng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viên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: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Nguyễn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Thanh</a:t>
            </a:r>
            <a:r>
              <a:rPr lang="en-US" sz="2000" dirty="0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 </a:t>
            </a:r>
            <a:r>
              <a:rPr lang="en-US" sz="2000" dirty="0" err="1">
                <a:latin typeface="Cascadia Code ExtraLight" pitchFamily="49" charset="0"/>
                <a:ea typeface="Cascadia Code ExtraLight" pitchFamily="49" charset="0"/>
                <a:cs typeface="Cascadia Code ExtraLight" pitchFamily="49" charset="0"/>
              </a:rPr>
              <a:t>Sơn</a:t>
            </a:r>
            <a:endParaRPr lang="en-US" sz="2000" dirty="0">
              <a:latin typeface="Cascadia Code ExtraLight" pitchFamily="49" charset="0"/>
              <a:ea typeface="Cascadia Code ExtraLight" pitchFamily="49" charset="0"/>
              <a:cs typeface="Cascadia Code ExtraLight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5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Double buffering: </a:t>
            </a:r>
            <a:r>
              <a:rPr lang="en-US" sz="3200" dirty="0" err="1" smtClean="0"/>
              <a:t>để</a:t>
            </a:r>
            <a:r>
              <a:rPr lang="en-US" sz="3200" dirty="0" smtClean="0"/>
              <a:t> </a:t>
            </a:r>
            <a:r>
              <a:rPr lang="en-US" sz="3200" dirty="0" err="1" smtClean="0"/>
              <a:t>giảm</a:t>
            </a:r>
            <a:r>
              <a:rPr lang="en-US" sz="3200" dirty="0" smtClean="0"/>
              <a:t> </a:t>
            </a:r>
            <a:r>
              <a:rPr lang="en-US" sz="3200" dirty="0" err="1" smtClean="0"/>
              <a:t>thời</a:t>
            </a:r>
            <a:r>
              <a:rPr lang="en-US" sz="3200" dirty="0" smtClean="0"/>
              <a:t> </a:t>
            </a:r>
            <a:r>
              <a:rPr lang="en-US" sz="3200" dirty="0" err="1" smtClean="0"/>
              <a:t>gian</a:t>
            </a:r>
            <a:r>
              <a:rPr lang="en-US" sz="3200" dirty="0" smtClean="0"/>
              <a:t> I/O request. </a:t>
            </a:r>
            <a:r>
              <a:rPr lang="en-US" sz="3200" dirty="0" err="1" smtClean="0"/>
              <a:t>Đọc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theo</a:t>
            </a:r>
            <a:r>
              <a:rPr lang="en-US" sz="3200" dirty="0" smtClean="0"/>
              <a:t> </a:t>
            </a:r>
            <a:r>
              <a:rPr lang="en-US" sz="3200" dirty="0" err="1" smtClean="0"/>
              <a:t>từng</a:t>
            </a:r>
            <a:r>
              <a:rPr lang="en-US" sz="3200" dirty="0" smtClean="0"/>
              <a:t> blocks.</a:t>
            </a:r>
          </a:p>
          <a:p>
            <a:r>
              <a:rPr lang="en-US" sz="3200" dirty="0" smtClean="0"/>
              <a:t>Replacement Selection: </a:t>
            </a:r>
            <a:r>
              <a:rPr lang="en-US" sz="3200" dirty="0" err="1" smtClean="0"/>
              <a:t>dùng</a:t>
            </a:r>
            <a:r>
              <a:rPr lang="en-US" sz="3200" dirty="0" smtClean="0"/>
              <a:t> heap </a:t>
            </a:r>
            <a:r>
              <a:rPr lang="en-US" sz="3200" dirty="0" err="1" smtClean="0"/>
              <a:t>để</a:t>
            </a:r>
            <a:r>
              <a:rPr lang="en-US" sz="3200" dirty="0" smtClean="0"/>
              <a:t> </a:t>
            </a:r>
            <a:r>
              <a:rPr lang="en-US" sz="3200" dirty="0" err="1" smtClean="0"/>
              <a:t>cải</a:t>
            </a:r>
            <a:r>
              <a:rPr lang="en-US" sz="3200" dirty="0" smtClean="0"/>
              <a:t> </a:t>
            </a:r>
            <a:r>
              <a:rPr lang="en-US" sz="3200" dirty="0" err="1" smtClean="0"/>
              <a:t>tiến</a:t>
            </a:r>
            <a:r>
              <a:rPr lang="en-US" sz="3200" dirty="0" smtClean="0"/>
              <a:t> </a:t>
            </a:r>
            <a:r>
              <a:rPr lang="en-US" sz="3200" dirty="0" err="1" smtClean="0"/>
              <a:t>việc</a:t>
            </a:r>
            <a:r>
              <a:rPr lang="en-US" sz="3200" dirty="0" smtClean="0"/>
              <a:t> merge </a:t>
            </a:r>
            <a:r>
              <a:rPr lang="en-US" sz="3200" dirty="0" err="1" smtClean="0"/>
              <a:t>các</a:t>
            </a:r>
            <a:r>
              <a:rPr lang="en-US" sz="3200" dirty="0" smtClean="0"/>
              <a:t> runs.</a:t>
            </a:r>
          </a:p>
          <a:p>
            <a:r>
              <a:rPr lang="en-US" sz="3200" dirty="0" err="1" smtClean="0"/>
              <a:t>Tăng</a:t>
            </a:r>
            <a:r>
              <a:rPr lang="en-US" sz="3200" dirty="0" smtClean="0"/>
              <a:t> </a:t>
            </a:r>
            <a:r>
              <a:rPr lang="en-US" sz="3200" dirty="0" err="1" smtClean="0"/>
              <a:t>các</a:t>
            </a:r>
            <a:r>
              <a:rPr lang="en-US" sz="3200" dirty="0" smtClean="0"/>
              <a:t> buffer output: </a:t>
            </a:r>
            <a:r>
              <a:rPr lang="en-US" sz="3200" dirty="0" err="1" smtClean="0"/>
              <a:t>giảm</a:t>
            </a:r>
            <a:r>
              <a:rPr lang="en-US" sz="3200" dirty="0" smtClean="0"/>
              <a:t> </a:t>
            </a:r>
            <a:r>
              <a:rPr lang="en-US" sz="3200" dirty="0" err="1" smtClean="0"/>
              <a:t>tốc</a:t>
            </a:r>
            <a:r>
              <a:rPr lang="en-US" sz="3200" dirty="0" smtClean="0"/>
              <a:t> </a:t>
            </a:r>
            <a:r>
              <a:rPr lang="en-US" sz="3200" dirty="0" err="1" smtClean="0"/>
              <a:t>độ</a:t>
            </a:r>
            <a:r>
              <a:rPr lang="en-US" sz="3200" dirty="0" smtClean="0"/>
              <a:t> </a:t>
            </a:r>
            <a:r>
              <a:rPr lang="en-US" sz="3200" dirty="0" err="1" smtClean="0"/>
              <a:t>xử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khi</a:t>
            </a:r>
            <a:r>
              <a:rPr lang="en-US" sz="3200" dirty="0" smtClean="0"/>
              <a:t> chia </a:t>
            </a:r>
            <a:r>
              <a:rPr lang="en-US" sz="3200" dirty="0" err="1" smtClean="0"/>
              <a:t>các</a:t>
            </a:r>
            <a:r>
              <a:rPr lang="en-US" sz="3200" dirty="0" smtClean="0"/>
              <a:t> file </a:t>
            </a:r>
            <a:r>
              <a:rPr lang="en-US" sz="3200" dirty="0" err="1" smtClean="0"/>
              <a:t>để</a:t>
            </a:r>
            <a:r>
              <a:rPr lang="en-US" sz="3200" dirty="0" smtClean="0"/>
              <a:t> merge </a:t>
            </a:r>
            <a:r>
              <a:rPr lang="en-US" sz="3200" dirty="0" err="1" smtClean="0"/>
              <a:t>các</a:t>
            </a:r>
            <a:r>
              <a:rPr lang="en-US" sz="3200" dirty="0" smtClean="0"/>
              <a:t> runs.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510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500" dirty="0" smtClean="0"/>
              <a:t>1. </a:t>
            </a:r>
            <a:r>
              <a:rPr lang="en-US" sz="2500" dirty="0" err="1" smtClean="0"/>
              <a:t>Đọc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thành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</a:t>
            </a:r>
          </a:p>
          <a:p>
            <a:pPr marL="114300" indent="0">
              <a:buNone/>
            </a:pPr>
            <a:r>
              <a:rPr lang="en-US" sz="2500" dirty="0" smtClean="0"/>
              <a:t>2. While (heap </a:t>
            </a:r>
            <a:r>
              <a:rPr lang="en-US" sz="2500" dirty="0" err="1" smtClean="0"/>
              <a:t>không</a:t>
            </a:r>
            <a:r>
              <a:rPr lang="en-US" sz="2500" dirty="0" smtClean="0"/>
              <a:t> </a:t>
            </a:r>
            <a:r>
              <a:rPr lang="en-US" sz="2500" dirty="0" err="1" smtClean="0"/>
              <a:t>rỗng</a:t>
            </a:r>
            <a:r>
              <a:rPr lang="en-US" sz="2500" dirty="0" smtClean="0"/>
              <a:t>)</a:t>
            </a:r>
          </a:p>
          <a:p>
            <a:pPr marL="411480" lvl="1" indent="0">
              <a:buNone/>
            </a:pPr>
            <a:r>
              <a:rPr lang="en-US" sz="2500" dirty="0"/>
              <a:t>a) </a:t>
            </a:r>
            <a:r>
              <a:rPr lang="en-US" sz="2500" dirty="0" err="1"/>
              <a:t>Đưa</a:t>
            </a:r>
            <a:r>
              <a:rPr lang="en-US" sz="2500" dirty="0"/>
              <a:t> root </a:t>
            </a:r>
            <a:r>
              <a:rPr lang="en-US" sz="2500" dirty="0" err="1"/>
              <a:t>vào</a:t>
            </a:r>
            <a:r>
              <a:rPr lang="en-US" sz="2500" dirty="0"/>
              <a:t> output buffer</a:t>
            </a:r>
          </a:p>
          <a:p>
            <a:pPr marL="411480" lvl="1" indent="0">
              <a:buNone/>
            </a:pPr>
            <a:r>
              <a:rPr lang="en-US" sz="2500" dirty="0"/>
              <a:t>b) While (next input record &gt;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Chèn</a:t>
            </a:r>
            <a:r>
              <a:rPr lang="en-US" sz="2500" dirty="0"/>
              <a:t> next input record </a:t>
            </a:r>
            <a:r>
              <a:rPr lang="en-US" sz="2500" dirty="0" err="1"/>
              <a:t>vào</a:t>
            </a:r>
            <a:r>
              <a:rPr lang="en-US" sz="2500" dirty="0"/>
              <a:t> heap</a:t>
            </a:r>
          </a:p>
          <a:p>
            <a:pPr marL="411480" lvl="1" indent="0">
              <a:buNone/>
            </a:pPr>
            <a:r>
              <a:rPr lang="en-US" sz="2500" dirty="0"/>
              <a:t>c) While (next input record &lt; root)</a:t>
            </a:r>
          </a:p>
          <a:p>
            <a:pPr marL="411480" lvl="1" indent="0">
              <a:buNone/>
            </a:pPr>
            <a:r>
              <a:rPr lang="en-US" sz="2500" dirty="0"/>
              <a:t>	</a:t>
            </a:r>
            <a:r>
              <a:rPr lang="en-US" sz="2500" dirty="0" err="1"/>
              <a:t>Lưu</a:t>
            </a:r>
            <a:r>
              <a:rPr lang="en-US" sz="2500" dirty="0"/>
              <a:t> record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smtClean="0"/>
              <a:t>heap</a:t>
            </a:r>
          </a:p>
          <a:p>
            <a:pPr marL="114300" indent="0">
              <a:buNone/>
            </a:pPr>
            <a:r>
              <a:rPr lang="en-US" sz="2500" dirty="0" smtClean="0"/>
              <a:t>3. </a:t>
            </a:r>
            <a:r>
              <a:rPr lang="en-US" sz="2500" dirty="0" err="1" smtClean="0"/>
              <a:t>Nếu</a:t>
            </a:r>
            <a:r>
              <a:rPr lang="en-US" sz="2500" dirty="0" smtClean="0"/>
              <a:t> </a:t>
            </a:r>
            <a:r>
              <a:rPr lang="en-US" sz="2500" dirty="0" err="1" smtClean="0"/>
              <a:t>có</a:t>
            </a:r>
            <a:r>
              <a:rPr lang="en-US" sz="2500" dirty="0" smtClean="0"/>
              <a:t> </a:t>
            </a:r>
            <a:r>
              <a:rPr lang="en-US" sz="2500" dirty="0" err="1" smtClean="0"/>
              <a:t>nhiều</a:t>
            </a:r>
            <a:r>
              <a:rPr lang="en-US" sz="2500" dirty="0" smtClean="0"/>
              <a:t> input records </a:t>
            </a:r>
            <a:r>
              <a:rPr lang="en-US" sz="2500" dirty="0" err="1" smtClean="0"/>
              <a:t>thì</a:t>
            </a:r>
            <a:r>
              <a:rPr lang="en-US" sz="2500" dirty="0" smtClean="0"/>
              <a:t> </a:t>
            </a:r>
            <a:r>
              <a:rPr lang="en-US" sz="2500" dirty="0" err="1" smtClean="0"/>
              <a:t>tạo</a:t>
            </a:r>
            <a:r>
              <a:rPr lang="en-US" sz="2500" dirty="0" smtClean="0"/>
              <a:t> </a:t>
            </a:r>
            <a:r>
              <a:rPr lang="en-US" sz="2500" dirty="0" err="1" smtClean="0"/>
              <a:t>một</a:t>
            </a:r>
            <a:r>
              <a:rPr lang="en-US" sz="2500" dirty="0" smtClean="0"/>
              <a:t> heap </a:t>
            </a:r>
            <a:r>
              <a:rPr lang="en-US" sz="2500" dirty="0" err="1" smtClean="0"/>
              <a:t>mới</a:t>
            </a:r>
            <a:r>
              <a:rPr lang="en-US" sz="2500" dirty="0" smtClean="0"/>
              <a:t> </a:t>
            </a:r>
            <a:r>
              <a:rPr lang="en-US" sz="2500" dirty="0" err="1" smtClean="0"/>
              <a:t>với</a:t>
            </a:r>
            <a:r>
              <a:rPr lang="en-US" sz="2500" dirty="0" smtClean="0"/>
              <a:t> M records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lặp</a:t>
            </a:r>
            <a:r>
              <a:rPr lang="en-US" sz="2500" dirty="0" smtClean="0"/>
              <a:t> </a:t>
            </a:r>
            <a:r>
              <a:rPr lang="en-US" sz="2500" dirty="0" err="1" smtClean="0"/>
              <a:t>lại</a:t>
            </a:r>
            <a:r>
              <a:rPr lang="en-US" sz="2500" dirty="0" smtClean="0"/>
              <a:t> </a:t>
            </a:r>
            <a:r>
              <a:rPr lang="en-US" sz="2500" dirty="0" err="1" smtClean="0"/>
              <a:t>bước</a:t>
            </a:r>
            <a:r>
              <a:rPr lang="en-US" sz="2500" dirty="0" smtClean="0"/>
              <a:t> 2</a:t>
            </a:r>
          </a:p>
          <a:p>
            <a:pPr marL="411480" lvl="1" indent="0">
              <a:buNone/>
            </a:pPr>
            <a:endParaRPr lang="en-US" sz="2500" dirty="0" smtClean="0"/>
          </a:p>
          <a:p>
            <a:pPr marL="411480" lvl="1" indent="0">
              <a:buNone/>
            </a:pPr>
            <a:endParaRPr lang="en-US" sz="25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783" y="5487126"/>
            <a:ext cx="5635503" cy="1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6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Cải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tiến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80" y="1888425"/>
            <a:ext cx="4122777" cy="374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65" y="2140926"/>
            <a:ext cx="38100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1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4.478 Replacement Selection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98" y="553915"/>
            <a:ext cx="10280937" cy="5741377"/>
          </a:xfrm>
        </p:spPr>
      </p:pic>
    </p:spTree>
    <p:extLst>
      <p:ext uri="{BB962C8B-B14F-4D97-AF65-F5344CB8AC3E}">
        <p14:creationId xmlns:p14="http://schemas.microsoft.com/office/powerpoint/2010/main" val="24417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Một</a:t>
            </a:r>
            <a:r>
              <a:rPr lang="en-US" sz="6600" b="1" dirty="0"/>
              <a:t> </a:t>
            </a:r>
            <a:r>
              <a:rPr lang="en-US" sz="6600" b="1" dirty="0" err="1" smtClean="0"/>
              <a:t>số</a:t>
            </a:r>
            <a:r>
              <a:rPr lang="en-US" sz="6600" b="1" dirty="0"/>
              <a:t> </a:t>
            </a:r>
            <a:r>
              <a:rPr lang="en-US" sz="6600" b="1" dirty="0" err="1" smtClean="0"/>
              <a:t>phương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pháp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trộn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 smtClean="0"/>
              <a:t>pháp</a:t>
            </a:r>
            <a:r>
              <a:rPr lang="en-US" sz="3200" dirty="0" smtClean="0"/>
              <a:t> </a:t>
            </a:r>
            <a:r>
              <a:rPr lang="en-US" sz="3200" dirty="0" err="1" smtClean="0"/>
              <a:t>trộn</a:t>
            </a:r>
            <a:r>
              <a:rPr lang="en-US" sz="3200" dirty="0" smtClean="0"/>
              <a:t> runs</a:t>
            </a:r>
          </a:p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nhiên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/>
              <a:t>lối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endParaRPr lang="en-US" sz="3200" dirty="0"/>
          </a:p>
          <a:p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trộn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 smtClean="0"/>
              <a:t>pha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892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Độ</a:t>
            </a:r>
            <a:r>
              <a:rPr lang="en-US" sz="6600" b="1" dirty="0"/>
              <a:t> </a:t>
            </a:r>
            <a:r>
              <a:rPr lang="en-US" sz="6600" b="1" dirty="0" err="1"/>
              <a:t>phức</a:t>
            </a:r>
            <a:r>
              <a:rPr lang="en-US" sz="6600" b="1" dirty="0"/>
              <a:t> </a:t>
            </a:r>
            <a:r>
              <a:rPr lang="en-US" sz="6600" b="1" dirty="0" err="1"/>
              <a:t>tạp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vi-VN" sz="3000" b="1" dirty="0" smtClean="0"/>
              <a:t>Độ phức tạp về thời gian:</a:t>
            </a:r>
            <a:r>
              <a:rPr lang="vi-VN" sz="3000" dirty="0" smtClean="0"/>
              <a:t> </a:t>
            </a:r>
            <a:r>
              <a:rPr lang="vi-VN" sz="3000" b="1" dirty="0" smtClean="0"/>
              <a:t>O(N * log N). </a:t>
            </a:r>
          </a:p>
          <a:p>
            <a:pPr fontAlgn="base"/>
            <a:r>
              <a:rPr lang="vi-VN" sz="3000" dirty="0" smtClean="0"/>
              <a:t>Thời gian cần thiết để sắp xếp hợp nhất là O(runs * run_size * log run_size), bằng O(N log run_size). </a:t>
            </a:r>
          </a:p>
          <a:p>
            <a:pPr fontAlgn="base"/>
            <a:r>
              <a:rPr lang="vi-VN" sz="3000" dirty="0" smtClean="0"/>
              <a:t>Để hợp nhất các mảng đã sắp xếp, độ phức tạp về thời gian là O(N * log chạy). </a:t>
            </a:r>
          </a:p>
          <a:p>
            <a:pPr fontAlgn="base"/>
            <a:r>
              <a:rPr lang="vi-VN" sz="3000" dirty="0" smtClean="0"/>
              <a:t>Do đó, độ phức tạp về thời gian tổng thể là O(N * log run_size + N * log chạy). </a:t>
            </a:r>
          </a:p>
          <a:p>
            <a:pPr fontAlgn="base"/>
            <a:r>
              <a:rPr lang="vi-VN" sz="3000" dirty="0" smtClean="0"/>
              <a:t>Vì log run_size + log run = log run_size*runs = log N, độ phức tạp về thời gian của kết quả sẽ là O(N * log N).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336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Ứng</a:t>
            </a:r>
            <a:r>
              <a:rPr lang="en-US" sz="6600" b="1" dirty="0"/>
              <a:t> </a:t>
            </a:r>
            <a:r>
              <a:rPr lang="en-US" sz="6600" b="1" dirty="0" err="1"/>
              <a:t>dụng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Sắp</a:t>
            </a:r>
            <a:r>
              <a:rPr lang="en-US" sz="3200" dirty="0" smtClean="0"/>
              <a:t> </a:t>
            </a:r>
            <a:r>
              <a:rPr lang="en-US" sz="3200" dirty="0" err="1" smtClean="0"/>
              <a:t>xếp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có</a:t>
            </a:r>
            <a:r>
              <a:rPr lang="en-US" sz="3200" dirty="0" smtClean="0"/>
              <a:t> </a:t>
            </a:r>
            <a:r>
              <a:rPr lang="en-US" sz="3200" dirty="0" err="1" smtClean="0"/>
              <a:t>kích</a:t>
            </a:r>
            <a:r>
              <a:rPr lang="en-US" sz="3200" dirty="0" smtClean="0"/>
              <a:t> </a:t>
            </a:r>
            <a:r>
              <a:rPr lang="en-US" sz="3200" dirty="0" err="1" smtClean="0"/>
              <a:t>thước</a:t>
            </a:r>
            <a:r>
              <a:rPr lang="en-US" sz="3200" dirty="0" smtClean="0"/>
              <a:t> </a:t>
            </a:r>
            <a:r>
              <a:rPr lang="en-US" sz="3200" dirty="0" err="1" smtClean="0"/>
              <a:t>lớn</a:t>
            </a:r>
            <a:r>
              <a:rPr lang="en-US" sz="3200" dirty="0"/>
              <a:t> </a:t>
            </a:r>
            <a:r>
              <a:rPr lang="en-US" sz="3200" dirty="0" err="1" smtClean="0"/>
              <a:t>như</a:t>
            </a:r>
            <a:r>
              <a:rPr lang="en-US" sz="3200" dirty="0" smtClean="0"/>
              <a:t>: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r>
              <a:rPr lang="en-US" sz="3200" dirty="0" smtClean="0"/>
              <a:t> </a:t>
            </a:r>
            <a:r>
              <a:rPr lang="en-US" sz="3200" dirty="0" err="1" smtClean="0"/>
              <a:t>kê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ảnh</a:t>
            </a:r>
            <a:r>
              <a:rPr lang="en-US" sz="3200" dirty="0" smtClean="0"/>
              <a:t>,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video</a:t>
            </a:r>
          </a:p>
          <a:p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, </a:t>
            </a:r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kiếm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dataset </a:t>
            </a:r>
            <a:r>
              <a:rPr lang="en-US" sz="3200" dirty="0" err="1"/>
              <a:t>lớn</a:t>
            </a:r>
            <a:endParaRPr lang="en-US" sz="3200" dirty="0"/>
          </a:p>
          <a:p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log </a:t>
            </a:r>
            <a:r>
              <a:rPr lang="en-US" sz="3200" dirty="0" err="1"/>
              <a:t>lớn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database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ty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endParaRPr lang="en-US" sz="3200" dirty="0"/>
          </a:p>
          <a:p>
            <a:pPr marL="11430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46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Bài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về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nhàng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so sánh và đối chiếu các thuật toán sắp xếp ngoài phổ biến.</a:t>
            </a:r>
          </a:p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đề xuất một giải pháp cho vấn đề mất mát dữ liệu trong External Sort.</a:t>
            </a:r>
          </a:p>
          <a:p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Hãy giải thích cách sử dụng thuật toán sắp xếp ngoài để sắp xếp dữ liệu có kích thước lớn.</a:t>
            </a:r>
          </a:p>
          <a:p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Đánh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giá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hiệu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suất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External Sort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loại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khác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9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193C0F-2756-325D-3945-DEFFE87C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Dẫn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nhập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và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đặt</a:t>
            </a:r>
            <a:r>
              <a:rPr lang="en-US" sz="6600" b="1" dirty="0" smtClean="0"/>
              <a:t> </a:t>
            </a:r>
            <a:r>
              <a:rPr lang="en-US" sz="6600" b="1" dirty="0" err="1"/>
              <a:t>vấn</a:t>
            </a:r>
            <a:r>
              <a:rPr lang="en-US" sz="6600" b="1" dirty="0"/>
              <a:t> </a:t>
            </a:r>
            <a:r>
              <a:rPr lang="en-US" sz="6600" b="1" dirty="0" err="1"/>
              <a:t>đề</a:t>
            </a:r>
            <a:endParaRPr lang="en-US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1A4040-9D9C-C882-7C0A-A2B6A912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đang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nào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Tại</a:t>
            </a:r>
            <a:r>
              <a:rPr lang="en-US" sz="3200" dirty="0"/>
              <a:t> </a:t>
            </a:r>
            <a:r>
              <a:rPr lang="en-US" sz="3200" dirty="0" err="1"/>
              <a:t>sao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biệt</a:t>
            </a:r>
            <a:r>
              <a:rPr lang="en-US" sz="3200" dirty="0"/>
              <a:t> </a:t>
            </a:r>
            <a:r>
              <a:rPr lang="en-US" sz="3200" dirty="0" err="1"/>
              <a:t>giữa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ngoại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76" y="3472963"/>
            <a:ext cx="2518262" cy="287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7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Lí</a:t>
            </a:r>
            <a:r>
              <a:rPr lang="en-US" sz="6600" b="1" dirty="0"/>
              <a:t> do </a:t>
            </a:r>
            <a:r>
              <a:rPr lang="en-US" sz="6600" b="1" dirty="0" err="1"/>
              <a:t>có</a:t>
            </a:r>
            <a:r>
              <a:rPr lang="en-US" sz="6600" b="1" dirty="0"/>
              <a:t> </a:t>
            </a:r>
            <a:r>
              <a:rPr lang="en-US" sz="6600" b="1" dirty="0" err="1"/>
              <a:t>sắp</a:t>
            </a:r>
            <a:r>
              <a:rPr lang="en-US" sz="6600" b="1" dirty="0"/>
              <a:t> </a:t>
            </a:r>
            <a:r>
              <a:rPr lang="en-US" sz="6600" b="1" dirty="0" err="1"/>
              <a:t>xếp</a:t>
            </a:r>
            <a:r>
              <a:rPr lang="en-US" sz="6600" b="1" dirty="0"/>
              <a:t> </a:t>
            </a:r>
            <a:r>
              <a:rPr lang="en-US" sz="6600" b="1" dirty="0" err="1"/>
              <a:t>ngoại</a:t>
            </a:r>
            <a:r>
              <a:rPr lang="en-US" sz="66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khổng</a:t>
            </a:r>
            <a:r>
              <a:rPr lang="en-US" sz="3200" dirty="0"/>
              <a:t> </a:t>
            </a:r>
            <a:r>
              <a:rPr lang="en-US" sz="3200" dirty="0" err="1"/>
              <a:t>lồ</a:t>
            </a:r>
            <a:r>
              <a:rPr lang="en-US" sz="3200" dirty="0"/>
              <a:t> </a:t>
            </a:r>
            <a:r>
              <a:rPr lang="en-US" sz="3200" dirty="0" err="1"/>
              <a:t>vượt</a:t>
            </a:r>
            <a:r>
              <a:rPr lang="en-US" sz="3200" dirty="0"/>
              <a:t> qua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bộ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r>
              <a:rPr lang="en-US" sz="3200" dirty="0"/>
              <a:t> (</a:t>
            </a:r>
            <a:r>
              <a:rPr lang="en-US" sz="3200" dirty="0" err="1"/>
              <a:t>thường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RAM)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r>
              <a:rPr lang="en-US" sz="3200" dirty="0" smtClean="0"/>
              <a:t>.</a:t>
            </a:r>
          </a:p>
          <a:p>
            <a:pPr marL="114300" indent="0">
              <a:buNone/>
            </a:pPr>
            <a:endParaRPr lang="en-US" sz="3200" dirty="0" smtClean="0"/>
          </a:p>
        </p:txBody>
      </p:sp>
      <p:pic>
        <p:nvPicPr>
          <p:cNvPr id="3074" name="Picture 2" descr="외부 정렬 (External Sor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815" y="3996055"/>
            <a:ext cx="52006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200" b="1" dirty="0" err="1"/>
              <a:t>Tại</a:t>
            </a:r>
            <a:r>
              <a:rPr lang="en-US" sz="6200" b="1" dirty="0"/>
              <a:t> </a:t>
            </a:r>
            <a:r>
              <a:rPr lang="en-US" sz="6200" b="1" dirty="0" err="1"/>
              <a:t>sao</a:t>
            </a:r>
            <a:r>
              <a:rPr lang="en-US" sz="6200" b="1" dirty="0"/>
              <a:t> </a:t>
            </a:r>
            <a:r>
              <a:rPr lang="en-US" sz="6200" b="1" dirty="0" err="1"/>
              <a:t>gọi</a:t>
            </a:r>
            <a:r>
              <a:rPr lang="en-US" sz="6200" b="1" dirty="0"/>
              <a:t> </a:t>
            </a:r>
            <a:r>
              <a:rPr lang="en-US" sz="6200" b="1" dirty="0" err="1"/>
              <a:t>là</a:t>
            </a:r>
            <a:r>
              <a:rPr lang="en-US" sz="6200" b="1" dirty="0"/>
              <a:t> </a:t>
            </a:r>
            <a:r>
              <a:rPr lang="en-US" sz="6200" b="1" dirty="0" err="1"/>
              <a:t>Sắp</a:t>
            </a:r>
            <a:r>
              <a:rPr lang="en-US" sz="6200" b="1" dirty="0"/>
              <a:t> </a:t>
            </a:r>
            <a:r>
              <a:rPr lang="en-US" sz="6200" b="1" dirty="0" err="1"/>
              <a:t>xếp</a:t>
            </a:r>
            <a:r>
              <a:rPr lang="en-US" sz="6200" b="1" dirty="0"/>
              <a:t> </a:t>
            </a:r>
            <a:r>
              <a:rPr lang="en-US" sz="6200" b="1" dirty="0" err="1"/>
              <a:t>ngoại</a:t>
            </a:r>
            <a:r>
              <a:rPr lang="en-US" sz="62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Vì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vượt</a:t>
            </a:r>
            <a:r>
              <a:rPr lang="en-US" sz="3200" dirty="0"/>
              <a:t> </a:t>
            </a:r>
            <a:r>
              <a:rPr lang="en-US" sz="3200" dirty="0" err="1"/>
              <a:t>quá</a:t>
            </a:r>
            <a:r>
              <a:rPr lang="en-US" sz="3200" dirty="0"/>
              <a:t>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bộ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,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nhờ</a:t>
            </a:r>
            <a:r>
              <a:rPr lang="en-US" sz="3200" dirty="0"/>
              <a:t> </a:t>
            </a:r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hỗ</a:t>
            </a:r>
            <a:r>
              <a:rPr lang="en-US" sz="3200" dirty="0"/>
              <a:t> </a:t>
            </a:r>
            <a:r>
              <a:rPr lang="en-US" sz="3200" dirty="0" err="1"/>
              <a:t>trợ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bộ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  <a:r>
              <a:rPr lang="en-US" sz="3200" dirty="0" err="1"/>
              <a:t>ngoài</a:t>
            </a:r>
            <a:r>
              <a:rPr lang="en-US" sz="3200" dirty="0"/>
              <a:t> (ổ </a:t>
            </a:r>
            <a:r>
              <a:rPr lang="en-US" sz="3200" dirty="0" err="1"/>
              <a:t>đĩa</a:t>
            </a:r>
            <a:r>
              <a:rPr lang="en-US" sz="3200" dirty="0"/>
              <a:t>)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giải</a:t>
            </a:r>
            <a:r>
              <a:rPr lang="en-US" sz="3200" dirty="0"/>
              <a:t> </a:t>
            </a:r>
            <a:r>
              <a:rPr lang="en-US" sz="3200" dirty="0" err="1"/>
              <a:t>quyết</a:t>
            </a:r>
            <a:r>
              <a:rPr lang="en-US" sz="3200" dirty="0"/>
              <a:t>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71" y="4450618"/>
            <a:ext cx="8237538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3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Mô</a:t>
            </a:r>
            <a:r>
              <a:rPr lang="en-US" sz="6600" b="1" dirty="0"/>
              <a:t> </a:t>
            </a:r>
            <a:r>
              <a:rPr lang="en-US" sz="6600" b="1" dirty="0" err="1"/>
              <a:t>tả</a:t>
            </a:r>
            <a:r>
              <a:rPr lang="en-US" sz="6600" b="1" dirty="0"/>
              <a:t> </a:t>
            </a:r>
            <a:r>
              <a:rPr lang="en-US" sz="6600" b="1" dirty="0" err="1"/>
              <a:t>thuật</a:t>
            </a:r>
            <a:r>
              <a:rPr lang="en-US" sz="6600" b="1" dirty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Để cài đặt thuật </a:t>
            </a:r>
            <a:r>
              <a:rPr lang="en-US" sz="32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 này chúng ta phải thực hiện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hai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bước:</a:t>
            </a:r>
            <a:b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Bước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1:</a:t>
            </a:r>
            <a:r>
              <a:rPr lang="vi-VN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atin typeface="Calibri" pitchFamily="34" charset="0"/>
                <a:ea typeface="Calibri" pitchFamily="34" charset="0"/>
                <a:cs typeface="Calibri" pitchFamily="34" charset="0"/>
              </a:rPr>
              <a:t>Tạo các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vừa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khả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năng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xử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lý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bộ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nhớ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chính</a:t>
            </a:r>
            <a:r>
              <a:rPr lang="en-US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r>
              <a:rPr lang="en-US" sz="3200" dirty="0" smtClean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từng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phần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bằng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thuật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toán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sắp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xếp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nội</a:t>
            </a:r>
            <a:endParaRPr lang="en-US" sz="32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2050" name="Picture 2" descr="External Sorting | Cs186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015" y="3586797"/>
            <a:ext cx="587692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9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Mô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tả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Clr>
                <a:srgbClr val="A9A57C"/>
              </a:buClr>
              <a:buNone/>
            </a:pPr>
            <a:r>
              <a:rPr lang="en-US" sz="3200" dirty="0" err="1" smtClean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Bước</a:t>
            </a:r>
            <a:r>
              <a:rPr lang="en-US" sz="3200" dirty="0" smtClean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2: </a:t>
            </a:r>
            <a:r>
              <a:rPr lang="en-US" sz="3200" dirty="0" err="1" smtClean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Tr</a:t>
            </a:r>
            <a:r>
              <a:rPr lang="vi-VN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ộn các 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file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nhỏ</a:t>
            </a:r>
            <a:r>
              <a:rPr lang="vi-VN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lại với nhau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3200" dirty="0" err="1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3200" dirty="0">
                <a:solidFill>
                  <a:srgbClr val="2F2B2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1030" name="Picture 6" descr="https://static.wikia.nocookie.net/cs186/images/5/57/Generalized_external_sorting_pass_1%2C2%2C3%2Cetc.png/revision/latest?cb=201209191914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15" y="3381692"/>
            <a:ext cx="566737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1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Mô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tả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toán</a:t>
            </a:r>
            <a:r>
              <a:rPr lang="en-US" sz="6600" b="1" dirty="0" smtClean="0"/>
              <a:t> 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Bài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r>
              <a:rPr lang="en-US" sz="2800" dirty="0"/>
              <a:t>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900 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run_size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RAM </a:t>
            </a:r>
            <a:r>
              <a:rPr lang="en-US" sz="2800" dirty="0" err="1"/>
              <a:t>là</a:t>
            </a:r>
            <a:r>
              <a:rPr lang="en-US" sz="2800" dirty="0"/>
              <a:t> 100MB</a:t>
            </a:r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1: </a:t>
            </a:r>
            <a:r>
              <a:rPr lang="en-US" sz="2800" dirty="0" err="1"/>
              <a:t>Đọc</a:t>
            </a:r>
            <a:r>
              <a:rPr lang="en-US" sz="2800" dirty="0"/>
              <a:t> 100MB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 smtClean="0"/>
              <a:t>vào</a:t>
            </a:r>
            <a:r>
              <a:rPr lang="en-US" sz="2800" dirty="0" smtClean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2: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 smtClean="0"/>
              <a:t>cách</a:t>
            </a:r>
            <a:r>
              <a:rPr lang="en-US" sz="2800" dirty="0" smtClean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dùng</a:t>
            </a:r>
            <a:r>
              <a:rPr lang="en-US" sz="2800" dirty="0" smtClean="0"/>
              <a:t> merge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quick sort </a:t>
            </a:r>
            <a:r>
              <a:rPr lang="en-US" sz="2800" dirty="0" err="1" smtClean="0"/>
              <a:t>nội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dirty="0" err="1" smtClean="0"/>
              <a:t>Bước</a:t>
            </a:r>
            <a:r>
              <a:rPr lang="en-US" sz="2800" dirty="0" smtClean="0"/>
              <a:t> </a:t>
            </a:r>
            <a:r>
              <a:rPr lang="en-US" sz="2800" dirty="0"/>
              <a:t>3: </a:t>
            </a:r>
            <a:r>
              <a:rPr lang="en-US" sz="2800" dirty="0" err="1"/>
              <a:t>Ghi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bộ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 (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sắp</a:t>
            </a:r>
            <a:r>
              <a:rPr lang="en-US" sz="2800" dirty="0" smtClean="0"/>
              <a:t> </a:t>
            </a:r>
            <a:r>
              <a:rPr lang="en-US" sz="2800" dirty="0" err="1" smtClean="0"/>
              <a:t>xếp</a:t>
            </a:r>
            <a:r>
              <a:rPr lang="en-US" sz="2800" dirty="0" smtClean="0"/>
              <a:t> </a:t>
            </a:r>
            <a:r>
              <a:rPr lang="en-US" sz="2800" dirty="0" err="1"/>
              <a:t>đó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runs)</a:t>
            </a:r>
          </a:p>
          <a:p>
            <a:pPr marL="0" indent="0">
              <a:buNone/>
            </a:pPr>
            <a:r>
              <a:rPr lang="en-US" sz="2800" dirty="0" err="1"/>
              <a:t>Lặp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hết</a:t>
            </a:r>
            <a:r>
              <a:rPr lang="en-US" sz="2800" dirty="0"/>
              <a:t> 900MB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, ta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9 </a:t>
            </a:r>
            <a:r>
              <a:rPr lang="en-US" sz="2800" dirty="0" smtClean="0"/>
              <a:t>runs.</a:t>
            </a:r>
          </a:p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-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Bước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4: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Sau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chúng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ta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dùng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K-way Merge Sort (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ví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dụ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9-ways merge sort)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trộn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runs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file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931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 smtClean="0"/>
              <a:t>Kỹ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thuật</a:t>
            </a:r>
            <a:r>
              <a:rPr lang="en-US" sz="6600" b="1" dirty="0" smtClean="0"/>
              <a:t> K-way merge sort</a:t>
            </a:r>
            <a:endParaRPr lang="en-US" sz="6600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40716"/>
              </p:ext>
            </p:extLst>
          </p:nvPr>
        </p:nvGraphicFramePr>
        <p:xfrm>
          <a:off x="4012225" y="2168525"/>
          <a:ext cx="689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444"/>
                <a:gridCol w="1143444"/>
                <a:gridCol w="1143444"/>
                <a:gridCol w="1143444"/>
                <a:gridCol w="1143444"/>
                <a:gridCol w="117595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2"/>
                          </a:solidFill>
                        </a:ln>
                      </a:endParaRP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50404"/>
              </p:ext>
            </p:extLst>
          </p:nvPr>
        </p:nvGraphicFramePr>
        <p:xfrm>
          <a:off x="3947744" y="3200400"/>
          <a:ext cx="69576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608"/>
                <a:gridCol w="1159608"/>
                <a:gridCol w="1159608"/>
                <a:gridCol w="1159608"/>
                <a:gridCol w="1159608"/>
                <a:gridCol w="1159608"/>
              </a:tblGrid>
              <a:tr h="3607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88836"/>
              </p:ext>
            </p:extLst>
          </p:nvPr>
        </p:nvGraphicFramePr>
        <p:xfrm>
          <a:off x="4019061" y="4219005"/>
          <a:ext cx="68863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22"/>
                <a:gridCol w="1147722"/>
                <a:gridCol w="1147722"/>
                <a:gridCol w="1147722"/>
                <a:gridCol w="1147722"/>
                <a:gridCol w="114772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13979"/>
              </p:ext>
            </p:extLst>
          </p:nvPr>
        </p:nvGraphicFramePr>
        <p:xfrm>
          <a:off x="4035667" y="5247704"/>
          <a:ext cx="686972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389"/>
                <a:gridCol w="981389"/>
                <a:gridCol w="981389"/>
                <a:gridCol w="981389"/>
                <a:gridCol w="981389"/>
                <a:gridCol w="981389"/>
                <a:gridCol w="98138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12589"/>
              </p:ext>
            </p:extLst>
          </p:nvPr>
        </p:nvGraphicFramePr>
        <p:xfrm>
          <a:off x="494323" y="2708910"/>
          <a:ext cx="71999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99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14800" y="174087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95831" y="282526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4799" y="386275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29616" y="490903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33912" y="1761392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42704" y="283991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60287" y="3862754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13038" y="4909039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3378686" y="2209793"/>
            <a:ext cx="360485" cy="12309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34947" y="265524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1277537" y="2904364"/>
            <a:ext cx="632543" cy="87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>
            <a:off x="3516922" y="4399086"/>
            <a:ext cx="360485" cy="106972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73183" y="472437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21" name="Left Brace 20"/>
          <p:cNvSpPr/>
          <p:nvPr/>
        </p:nvSpPr>
        <p:spPr>
          <a:xfrm>
            <a:off x="2474462" y="2801689"/>
            <a:ext cx="360485" cy="24618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32542" y="38479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 Way Merge Using Divide &amp; Conquer (In 3 Minutes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4617"/>
            <a:ext cx="10847727" cy="6057900"/>
          </a:xfrm>
        </p:spPr>
      </p:pic>
    </p:spTree>
    <p:extLst>
      <p:ext uri="{BB962C8B-B14F-4D97-AF65-F5344CB8AC3E}">
        <p14:creationId xmlns:p14="http://schemas.microsoft.com/office/powerpoint/2010/main" val="60049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6679</TotalTime>
  <Words>634</Words>
  <Application>Microsoft Office PowerPoint</Application>
  <PresentationFormat>Custom</PresentationFormat>
  <Paragraphs>73</Paragraphs>
  <Slides>17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Adjacency</vt:lpstr>
      <vt:lpstr>SẮP XẾP NGOẠI (External Sort)</vt:lpstr>
      <vt:lpstr>Dẫn nhập và đặt vấn đề</vt:lpstr>
      <vt:lpstr>Lí do có sắp xếp ngoại?</vt:lpstr>
      <vt:lpstr>Tại sao gọi là Sắp xếp ngoại?</vt:lpstr>
      <vt:lpstr>Mô tả thuật toán</vt:lpstr>
      <vt:lpstr>Mô tả thuật toán</vt:lpstr>
      <vt:lpstr>Mô tả thuật toán </vt:lpstr>
      <vt:lpstr>Kỹ thuật K-way merge sort</vt:lpstr>
      <vt:lpstr>PowerPoint Presentation</vt:lpstr>
      <vt:lpstr>Cải tiến thuật toán</vt:lpstr>
      <vt:lpstr>Cải tiến thuật toán</vt:lpstr>
      <vt:lpstr>Cải tiến thuật toán</vt:lpstr>
      <vt:lpstr>PowerPoint Presentation</vt:lpstr>
      <vt:lpstr>Một số phương pháp trộn</vt:lpstr>
      <vt:lpstr>Độ phức tạp</vt:lpstr>
      <vt:lpstr>Ứng dụng</vt:lpstr>
      <vt:lpstr>Bài tập về nhà nhẹ nhàng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Sắp xếp ngoại (External Sort)</dc:title>
  <dc:creator>DELL</dc:creator>
  <cp:lastModifiedBy>DELL</cp:lastModifiedBy>
  <cp:revision>60</cp:revision>
  <dcterms:created xsi:type="dcterms:W3CDTF">2023-09-19T06:14:17Z</dcterms:created>
  <dcterms:modified xsi:type="dcterms:W3CDTF">2023-10-06T17:43:40Z</dcterms:modified>
</cp:coreProperties>
</file>